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8" r:id="rId2"/>
    <p:sldMasterId id="2147483681" r:id="rId3"/>
    <p:sldMasterId id="2147483688" r:id="rId4"/>
    <p:sldMasterId id="2147483661" r:id="rId5"/>
    <p:sldMasterId id="2147483669" r:id="rId6"/>
  </p:sldMasterIdLst>
  <p:notesMasterIdLst>
    <p:notesMasterId r:id="rId16"/>
  </p:notesMasterIdLst>
  <p:sldIdLst>
    <p:sldId id="269" r:id="rId7"/>
    <p:sldId id="273" r:id="rId8"/>
    <p:sldId id="276" r:id="rId9"/>
    <p:sldId id="271" r:id="rId10"/>
    <p:sldId id="274" r:id="rId11"/>
    <p:sldId id="275" r:id="rId12"/>
    <p:sldId id="277" r:id="rId13"/>
    <p:sldId id="272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3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72"/>
    <p:restoredTop sz="86563"/>
  </p:normalViewPr>
  <p:slideViewPr>
    <p:cSldViewPr snapToObjects="1">
      <p:cViewPr varScale="1">
        <p:scale>
          <a:sx n="90" d="100"/>
          <a:sy n="90" d="100"/>
        </p:scale>
        <p:origin x="16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19" d="100"/>
          <a:sy n="119" d="100"/>
        </p:scale>
        <p:origin x="51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jp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6890E-D609-A745-B7B0-9CA6E06A010E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98C37-E8F9-AA4D-BD3D-4EE1686E6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7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04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894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27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4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8C37-E8F9-AA4D-BD3D-4EE1686E6A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60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Title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397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1368661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2438400" y="41910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057400"/>
            <a:ext cx="7315200" cy="18288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 for three lines</a:t>
            </a:r>
            <a:br>
              <a:rPr lang="en-US" dirty="0"/>
            </a:br>
            <a:r>
              <a:rPr lang="en-US" dirty="0"/>
              <a:t>that extend to here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5720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52578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2895600"/>
            <a:ext cx="8229600" cy="3505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1pPr>
            <a:lvl2pPr marL="4572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2pPr>
            <a:lvl3pPr marL="9144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3pPr>
            <a:lvl4pPr marL="13716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4pPr>
            <a:lvl5pPr marL="1828800" indent="0">
              <a:buFontTx/>
              <a:buNone/>
              <a:defRPr sz="4400" b="0" i="0">
                <a:solidFill>
                  <a:schemeClr val="bg1"/>
                </a:solidFill>
                <a:latin typeface="Whitney Book" charset="0"/>
                <a:ea typeface="Whitney Book" charset="0"/>
                <a:cs typeface="Whitney Book" charset="0"/>
              </a:defRPr>
            </a:lvl5pPr>
          </a:lstStyle>
          <a:p>
            <a:pPr lvl="0"/>
            <a:r>
              <a:rPr lang="en-US" dirty="0"/>
              <a:t>Click to edit divider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981200" y="2578496"/>
            <a:ext cx="8229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204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 userDrawn="1"/>
        </p:nvCxnSpPr>
        <p:spPr>
          <a:xfrm>
            <a:off x="1524000" y="2057400"/>
            <a:ext cx="9144000" cy="0"/>
          </a:xfrm>
          <a:prstGeom prst="line">
            <a:avLst/>
          </a:prstGeom>
          <a:ln w="25400">
            <a:solidFill>
              <a:srgbClr val="022E6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533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with a single line of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362200"/>
            <a:ext cx="9144000" cy="381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</p:spTree>
    <p:extLst>
      <p:ext uri="{BB962C8B-B14F-4D97-AF65-F5344CB8AC3E}">
        <p14:creationId xmlns:p14="http://schemas.microsoft.com/office/powerpoint/2010/main" val="1545052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533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with a single line of text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209800"/>
            <a:ext cx="9144000" cy="38100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master text styles 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26624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24000" y="2590800"/>
            <a:ext cx="9144000" cy="0"/>
          </a:xfrm>
          <a:prstGeom prst="line">
            <a:avLst/>
          </a:prstGeom>
          <a:ln w="25400">
            <a:solidFill>
              <a:srgbClr val="022E6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1143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 baseline="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when there are two lines of text that wrap to the second line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819400"/>
            <a:ext cx="9144000" cy="3581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2089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2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6553200"/>
            <a:ext cx="5029200" cy="228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800" b="0" i="0" cap="all" spc="100" baseline="0">
                <a:solidFill>
                  <a:srgbClr val="003777"/>
                </a:solidFill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pPr lvl="0"/>
            <a:r>
              <a:rPr lang="en-US" dirty="0" err="1"/>
              <a:t>Brandeis.edu</a:t>
            </a:r>
            <a:r>
              <a:rPr lang="en-US" dirty="0"/>
              <a:t>/global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24000" y="1371600"/>
            <a:ext cx="9144000" cy="1143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800" baseline="0">
                <a:solidFill>
                  <a:srgbClr val="003777"/>
                </a:solidFill>
                <a:latin typeface="Whitney Book" charset="0"/>
                <a:ea typeface="Whitney Book" charset="0"/>
                <a:cs typeface="Whitney Book" charset="0"/>
              </a:defRPr>
            </a:lvl1pPr>
          </a:lstStyle>
          <a:p>
            <a:pPr lvl="0"/>
            <a:r>
              <a:rPr lang="en-US" dirty="0"/>
              <a:t>Click to edit title when there are two lines of text that wrap to the second line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2667000"/>
            <a:ext cx="9144000" cy="3581400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1947619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578739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641677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2438400" y="35814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667001"/>
            <a:ext cx="7315200" cy="685800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39624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department name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6482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55374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2438400" y="3886200"/>
            <a:ext cx="73152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438400" y="2362200"/>
            <a:ext cx="7315200" cy="1219201"/>
          </a:xfrm>
          <a:prstGeom prst="rect">
            <a:avLst/>
          </a:prstGeom>
        </p:spPr>
        <p:txBody>
          <a:bodyPr/>
          <a:lstStyle>
            <a:lvl1pPr algn="ctr">
              <a:defRPr b="0" i="0" cap="all" baseline="0">
                <a:latin typeface="Whitney-Medium" charset="0"/>
                <a:ea typeface="Whitney-Medium" charset="0"/>
                <a:cs typeface="Whitney-Medium" charset="0"/>
              </a:defRPr>
            </a:lvl1pPr>
          </a:lstStyle>
          <a:p>
            <a:r>
              <a:rPr lang="en-US" dirty="0"/>
              <a:t>edit Master </a:t>
            </a:r>
            <a:r>
              <a:rPr lang="en-US"/>
              <a:t>title style for two lines</a:t>
            </a:r>
            <a:endParaRPr lang="en-US" dirty="0"/>
          </a:p>
        </p:txBody>
      </p:sp>
      <p:sp>
        <p:nvSpPr>
          <p:cNvPr id="5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810000" y="4267200"/>
            <a:ext cx="4572000" cy="381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2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/>
              <a:t>Click to edit department name</a:t>
            </a:r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495800" y="4953000"/>
            <a:ext cx="3200400" cy="3048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FontTx/>
              <a:buNone/>
              <a:defRPr sz="1400" cap="all" spc="200" baseline="0">
                <a:solidFill>
                  <a:schemeClr val="bg1"/>
                </a:solidFill>
                <a:latin typeface="Whitney Medium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188182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jp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6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.pn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37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BD1C8B-0304-364F-9CD4-410EEA5142B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771900" y="3053755"/>
            <a:ext cx="4648200" cy="75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5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9" r:id="rId2"/>
    <p:sldLayoutId id="2147483686" r:id="rId3"/>
    <p:sldLayoutId id="214748368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73BD03-DB9E-2047-AFD5-E8AE647BD97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383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75" r:id="rId2"/>
    <p:sldLayoutId id="2147483680" r:id="rId3"/>
    <p:sldLayoutId id="2147483674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E0C105-D216-EA48-A8B4-7CFCCCC7F85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98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82" r:id="rId2"/>
    <p:sldLayoutId id="2147483685" r:id="rId3"/>
    <p:sldLayoutId id="2147483684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1A7EB9-34AD-5D45-8E3C-9D9DA25EA32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57200" y="457200"/>
            <a:ext cx="2971800" cy="47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718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9" r:id="rId2"/>
    <p:sldLayoutId id="2147483692" r:id="rId3"/>
    <p:sldLayoutId id="2147483691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>
            <a:lumMod val="5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2170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Whitney Book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977462"/>
          </a:xfrm>
          <a:prstGeom prst="rect">
            <a:avLst/>
          </a:prstGeom>
          <a:solidFill>
            <a:srgbClr val="003777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0134600" y="6553200"/>
            <a:ext cx="1823888" cy="152400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65FE864-16CE-FE4A-A993-B49BF4C82E26}" type="slidenum">
              <a:rPr lang="en-US" sz="800" baseline="0" smtClean="0">
                <a:solidFill>
                  <a:schemeClr val="tx2"/>
                </a:solidFill>
                <a:latin typeface="whitney book" charset="0"/>
                <a:cs typeface="Arial"/>
              </a:rPr>
              <a:pPr algn="r"/>
              <a:t>‹#›</a:t>
            </a:fld>
            <a:endParaRPr lang="en-US" sz="800" baseline="0" dirty="0">
              <a:solidFill>
                <a:schemeClr val="tx2"/>
              </a:solidFill>
              <a:latin typeface="whitney book" charset="0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3BE246-CED6-8541-9106-EF47AB29F5B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04800" y="304800"/>
            <a:ext cx="2603082" cy="42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889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96" r:id="rId2"/>
    <p:sldLayoutId id="2147483671" r:id="rId3"/>
    <p:sldLayoutId id="2147483697" r:id="rId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64" userDrawn="1">
          <p15:clr>
            <a:srgbClr val="F26B43"/>
          </p15:clr>
        </p15:guide>
        <p15:guide id="2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lick.com/health/news/blog/strategy/five-reasons-why-consumer-marketing-matters-to-pharma/" TargetMode="External"/><Relationship Id="rId2" Type="http://schemas.openxmlformats.org/officeDocument/2006/relationships/hyperlink" Target="https://www.cdc.gov/infectioncontrol/guidelines/healthcare-personnel/introduction.html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pharmalive.com/how-to-leverage-dtc-and-hcp-integration-for-better-branding-results/" TargetMode="External"/><Relationship Id="rId4" Type="http://schemas.openxmlformats.org/officeDocument/2006/relationships/hyperlink" Target="https://www.audicus.com/direct-to-consumer-healthcare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0F392-6872-7343-AB9D-AD65B99A9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133600"/>
            <a:ext cx="7315200" cy="1219201"/>
          </a:xfrm>
        </p:spPr>
        <p:txBody>
          <a:bodyPr/>
          <a:lstStyle/>
          <a:p>
            <a:br>
              <a:rPr lang="en-US" sz="3200" b="1" dirty="0"/>
            </a:br>
            <a:r>
              <a:rPr lang="en-US" altLang="zh-CN" sz="3200" b="1" dirty="0"/>
              <a:t>pharma marketing and data science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37E99A-26AC-8346-B81F-633BD897D0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5800" y="4648200"/>
            <a:ext cx="3200400" cy="685800"/>
          </a:xfrm>
        </p:spPr>
        <p:txBody>
          <a:bodyPr/>
          <a:lstStyle/>
          <a:p>
            <a:r>
              <a:rPr lang="en-US" dirty="0"/>
              <a:t>June 3,  2020</a:t>
            </a:r>
          </a:p>
          <a:p>
            <a:r>
              <a:rPr lang="en-US" dirty="0"/>
              <a:t>Jemma </a:t>
            </a:r>
            <a:r>
              <a:rPr lang="en-US" dirty="0" err="1"/>
              <a:t>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28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C18F9F-F180-D346-96BD-4FADA8A74D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600" b="1" dirty="0"/>
              <a:t>What is DTC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in Healthcare</a:t>
            </a:r>
            <a:r>
              <a:rPr lang="en-US" sz="3600" b="1" dirty="0"/>
              <a:t>?</a:t>
            </a:r>
          </a:p>
          <a:p>
            <a:endParaRPr lang="en-US" sz="16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0A7DC-F72C-E24F-A077-C9C741B3D7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4000" y="2362200"/>
            <a:ext cx="9144000" cy="4191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Definition:</a:t>
            </a:r>
            <a:br>
              <a:rPr lang="en-US" dirty="0"/>
            </a:br>
            <a:r>
              <a:rPr lang="en-US" dirty="0"/>
              <a:t>Direct-to-consumer healthcare mainly consists of products and services that consumers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en-US" dirty="0"/>
              <a:t>an access without having to go through an intermediary (medical professionals or healthcare companies). </a:t>
            </a:r>
          </a:p>
          <a:p>
            <a:r>
              <a:rPr lang="en-US" dirty="0"/>
              <a:t>Advantages: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/>
              <a:t>Personalized and helpful customer service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/>
              <a:t>Products delivered straight 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en-US" dirty="0"/>
              <a:t> door</a:t>
            </a:r>
          </a:p>
          <a:p>
            <a:r>
              <a:rPr lang="en-US" dirty="0"/>
              <a:t>Disadvantages: 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/>
              <a:t>Budget allocation for ads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9DD741-968C-9F43-9DBC-BCA818EF88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C18F9F-F180-D346-96BD-4FADA8A74D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600" b="1" dirty="0"/>
              <a:t>What is DTC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in Healthcare</a:t>
            </a:r>
            <a:r>
              <a:rPr lang="en-US" sz="3600" b="1" dirty="0"/>
              <a:t>?</a:t>
            </a:r>
          </a:p>
          <a:p>
            <a:endParaRPr lang="en-US" sz="16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0A7DC-F72C-E24F-A077-C9C741B3D7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Criticism: More than 50% of respondents who are physicians answered, “I am against it. Pharma advertising misleads consumers into thinking they need certain drugs without having the proper medical training.” (</a:t>
            </a:r>
            <a:r>
              <a:rPr lang="en-US" dirty="0" err="1"/>
              <a:t>MedData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9DD741-968C-9F43-9DBC-BCA818EF88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7C89BC-FE55-C847-8B38-B9AD2981D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3619500"/>
            <a:ext cx="43815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12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73AE01-62D2-FD4E-BC4D-11F896764E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0" y="1371600"/>
            <a:ext cx="9144000" cy="990600"/>
          </a:xfrm>
        </p:spPr>
        <p:txBody>
          <a:bodyPr/>
          <a:lstStyle/>
          <a:p>
            <a:r>
              <a:rPr lang="en-US" sz="3600" b="1" dirty="0"/>
              <a:t>What is HCP?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5AB3F8-E181-E747-906C-D906A9FD77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4000" y="2362200"/>
            <a:ext cx="9144000" cy="3810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“HCP” refers to all paid and unpaid persons serving in healthcare settings who have the potential for </a:t>
            </a:r>
            <a:r>
              <a:rPr lang="en-US" b="1" i="1" dirty="0"/>
              <a:t>direct or indirect exposure to patients or infectious materials</a:t>
            </a:r>
            <a:r>
              <a:rPr lang="en-US" dirty="0"/>
              <a:t>, including body substances (e.g., blood, tissue, and specific body fluids); contaminated medical supplies, devices, and equipment; contaminated environmental surfaces; or contaminated air. </a:t>
            </a:r>
          </a:p>
          <a:p>
            <a:pPr>
              <a:lnSpc>
                <a:spcPct val="150000"/>
              </a:lnSpc>
            </a:pPr>
            <a:r>
              <a:rPr lang="en-US" dirty="0"/>
              <a:t>HCP includes emergency medical service personnel, nurses, nursing assistants, physicians, technicians, therapists, phlebotomists, pharmacists…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2A1B6B-4513-8043-94F5-6BEAC55749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DA1769-18E8-BA45-834E-1B3B7F0248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0" y="1371600"/>
            <a:ext cx="10058400" cy="533400"/>
          </a:xfrm>
        </p:spPr>
        <p:txBody>
          <a:bodyPr/>
          <a:lstStyle/>
          <a:p>
            <a:r>
              <a:rPr lang="en-US" sz="3600" b="1" dirty="0"/>
              <a:t>Current Trend of Healthcare Consumers Movement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61DD8-0E08-7C42-8B7C-E7960C5A61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Trend 1: Healthcare consumers most often turn to the Internet FIRST for health-related information (57% vs 32%), including treatment information. (</a:t>
            </a:r>
            <a:r>
              <a:rPr lang="en-US" dirty="0" err="1"/>
              <a:t>DotHealth</a:t>
            </a:r>
            <a:r>
              <a:rPr lang="en-US" dirty="0"/>
              <a:t> 2017)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2462B-7033-974E-88B7-15372759A4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DB538-3639-5D46-96F4-5CAF7A3ED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350" y="3200400"/>
            <a:ext cx="53213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90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1CF1D7-84E4-8749-B7E4-E4F05D448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0" y="1371600"/>
            <a:ext cx="10363200" cy="990600"/>
          </a:xfrm>
        </p:spPr>
        <p:txBody>
          <a:bodyPr/>
          <a:lstStyle/>
          <a:p>
            <a:r>
              <a:rPr lang="en-US" sz="3600" b="1" dirty="0"/>
              <a:t>Current Trend of Healthcare Consumers Movement</a:t>
            </a:r>
          </a:p>
          <a:p>
            <a:endParaRPr lang="en-US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8514A-B5D1-284E-BF93-72438AD306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4000" y="2362200"/>
            <a:ext cx="9144000" cy="4191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Trend 2: 53 percent of HCPs and 54 percent of consumers believe pharma ads prime them to have better shared dialogue, according to Media Vitals research.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Question: How to let patients and healthcare providers get to the same page?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rgbClr val="FF0000"/>
                </a:solidFill>
              </a:rPr>
              <a:t>Answer: Integration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Key Challenge:</a:t>
            </a:r>
          </a:p>
          <a:p>
            <a:pPr>
              <a:lnSpc>
                <a:spcPct val="150000"/>
              </a:lnSpc>
            </a:pPr>
            <a:r>
              <a:rPr lang="en-US" dirty="0"/>
              <a:t>Budget allocation (Target Marketing instead of Mass Marketing)</a:t>
            </a:r>
          </a:p>
          <a:p>
            <a:pPr>
              <a:lnSpc>
                <a:spcPct val="150000"/>
              </a:lnSpc>
            </a:pPr>
            <a:r>
              <a:rPr lang="en-US" dirty="0"/>
              <a:t>Database (?) </a:t>
            </a:r>
            <a:r>
              <a:rPr lang="en-US" dirty="0">
                <a:sym typeface="Wingdings" pitchFamily="2" charset="2"/>
              </a:rPr>
              <a:t> Segmentation  Targeting  Positioning Marketing Mix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02C7A-80E3-CF47-BAD8-289AC406F8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0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8E9B14-850A-C54B-81A0-B53D9EAD63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600" b="1" dirty="0"/>
              <a:t>How about integrating DTC MKT with HCP MKT? 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7A8B1-3695-4B46-90A1-A290383BE4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Solution:</a:t>
            </a:r>
          </a:p>
          <a:p>
            <a:r>
              <a:rPr lang="en-US" dirty="0"/>
              <a:t>Deliver to the target audiences of curated healthcare provider networks</a:t>
            </a:r>
          </a:p>
          <a:p>
            <a:r>
              <a:rPr lang="en-US" dirty="0"/>
              <a:t>Track and report down to the NPI (National Provider Identifier) level</a:t>
            </a:r>
          </a:p>
          <a:p>
            <a:r>
              <a:rPr lang="en-US" dirty="0"/>
              <a:t>Comprehensive database: multiple source, link them together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Following steps (all with machine learning!)</a:t>
            </a:r>
          </a:p>
          <a:p>
            <a:r>
              <a:rPr lang="en-US" dirty="0"/>
              <a:t>Segmenting the market</a:t>
            </a:r>
          </a:p>
          <a:p>
            <a:r>
              <a:rPr lang="en-US" dirty="0"/>
              <a:t>Predicting Patients behavior</a:t>
            </a:r>
          </a:p>
          <a:p>
            <a:r>
              <a:rPr lang="en-US" dirty="0"/>
              <a:t>Identifying potential customers who are most valuable</a:t>
            </a:r>
          </a:p>
          <a:p>
            <a:r>
              <a:rPr lang="en-US" dirty="0"/>
              <a:t>Market Mix Modeling (or Promotion Response Modeling)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806A5-4CFB-AF4F-B4FE-A4E507C609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2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6B6F5E-F0D6-8C41-AF57-297BA4F637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b="1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86B7B-4E6A-FA43-935B-A15D005D04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https://www.cdc.gov/infectioncontrol/guidelines/healthcare-personnel/introduction.html</a:t>
            </a:r>
            <a:endParaRPr lang="en-US" dirty="0"/>
          </a:p>
          <a:p>
            <a:r>
              <a:rPr lang="en-US" dirty="0">
                <a:hlinkClick r:id="rId3"/>
              </a:rPr>
              <a:t>https://www.klick.com/health/news/blog/strategy/five-reasons-why-consumer-marketing-matters-to-pharma/</a:t>
            </a:r>
            <a:endParaRPr lang="en-US" dirty="0"/>
          </a:p>
          <a:p>
            <a:r>
              <a:rPr lang="en-US" dirty="0">
                <a:hlinkClick r:id="rId4"/>
              </a:rPr>
              <a:t>https://www.audicus.com/direct-to-consumer-healthcare/</a:t>
            </a:r>
            <a:endParaRPr lang="en-US" dirty="0"/>
          </a:p>
          <a:p>
            <a:r>
              <a:rPr lang="en-US" dirty="0">
                <a:hlinkClick r:id="rId5"/>
              </a:rPr>
              <a:t>https://www.pharmalive.com/how-to-leverage-dtc-and-hcp-integration-for-better-branding-results/</a:t>
            </a:r>
            <a:endParaRPr lang="en-US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747E3-AD9C-4143-927B-20ED95DE11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776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924DC-B311-9C48-80A2-FC2432A25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23621174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Titl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ver Title_1 lin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over Title_2 lin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over Title_3lin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ivider Pa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Inside Pag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12001</TotalTime>
  <Words>373</Words>
  <Application>Microsoft Macintosh PowerPoint</Application>
  <PresentationFormat>Widescreen</PresentationFormat>
  <Paragraphs>47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whitney book</vt:lpstr>
      <vt:lpstr>whitney book</vt:lpstr>
      <vt:lpstr>Whitney Medium</vt:lpstr>
      <vt:lpstr>Whitney-Medium</vt:lpstr>
      <vt:lpstr>Arial</vt:lpstr>
      <vt:lpstr>Calibri</vt:lpstr>
      <vt:lpstr>Cover Title01</vt:lpstr>
      <vt:lpstr>1_Cover Title_1 line</vt:lpstr>
      <vt:lpstr>2_Cover Title_2 lines</vt:lpstr>
      <vt:lpstr>3_Cover Title_3lines</vt:lpstr>
      <vt:lpstr>Divider Page</vt:lpstr>
      <vt:lpstr>Inside Pages</vt:lpstr>
      <vt:lpstr> pharma marketing and data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Jinman Rong</cp:lastModifiedBy>
  <cp:revision>109</cp:revision>
  <dcterms:created xsi:type="dcterms:W3CDTF">2019-05-29T19:52:32Z</dcterms:created>
  <dcterms:modified xsi:type="dcterms:W3CDTF">2020-06-14T18:50:52Z</dcterms:modified>
</cp:coreProperties>
</file>

<file path=docProps/thumbnail.jpeg>
</file>